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Montserrat Medium"/>
      <p:regular r:id="rId22"/>
      <p:bold r:id="rId23"/>
      <p:italic r:id="rId24"/>
      <p:boldItalic r:id="rId25"/>
    </p:embeddedFont>
    <p:embeddedFont>
      <p:font typeface="Montserrat ExtraBold"/>
      <p:bold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51817C0-9316-4B88-9058-169D932778DF}">
  <a:tblStyle styleId="{C51817C0-9316-4B88-9058-169D932778D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MontserratMedium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MontserratMedium-italic.fntdata"/><Relationship Id="rId23" Type="http://schemas.openxmlformats.org/officeDocument/2006/relationships/font" Target="fonts/Montserrat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ExtraBold-bold.fntdata"/><Relationship Id="rId25" Type="http://schemas.openxmlformats.org/officeDocument/2006/relationships/font" Target="fonts/MontserratMedium-boldItalic.fntdata"/><Relationship Id="rId27" Type="http://schemas.openxmlformats.org/officeDocument/2006/relationships/font" Target="fonts/MontserratExtraBold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56378730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56378730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5d5e86a8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5d5e86a8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5d5e86a8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5d5e86a8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5d5e86a8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5d5e86a8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3a63ac9c8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3a63ac9c8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3a63ac9c8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3a63ac9c8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3a63ac9c8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3a63ac9c8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5d5e86a8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5d5e86a8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5d5e86a8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5d5e86a8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56378730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56378730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058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01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100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/>
              <a:t>Arithmetic Operator</a:t>
            </a:r>
            <a:endParaRPr b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5"/>
          <p:cNvSpPr txBox="1"/>
          <p:nvPr>
            <p:ph idx="1" type="body"/>
          </p:nvPr>
        </p:nvSpPr>
        <p:spPr>
          <a:xfrm>
            <a:off x="938500" y="1105050"/>
            <a:ext cx="5531100" cy="33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/>
              <a:t>Increment </a:t>
            </a:r>
            <a:r>
              <a:rPr b="1" i="1" lang="en-GB" sz="1800"/>
              <a:t>Operator: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Works on a single operand.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It is an unary operator. Which increments the value.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/>
              <a:t>Decrement </a:t>
            </a:r>
            <a:r>
              <a:rPr b="1" i="1" lang="en-GB" sz="1800"/>
              <a:t>operator: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Exactly opposite the increment operator.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Also a unary operator.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5" name="Google Shape;215;p45"/>
          <p:cNvSpPr txBox="1"/>
          <p:nvPr>
            <p:ph type="title"/>
          </p:nvPr>
        </p:nvSpPr>
        <p:spPr>
          <a:xfrm>
            <a:off x="550575" y="401925"/>
            <a:ext cx="57357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Types of Arithmetic Operators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6"/>
          <p:cNvSpPr txBox="1"/>
          <p:nvPr>
            <p:ph idx="1" type="body"/>
          </p:nvPr>
        </p:nvSpPr>
        <p:spPr>
          <a:xfrm>
            <a:off x="938500" y="1255725"/>
            <a:ext cx="4946400" cy="31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Increment the following number: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num = 50;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Found out Exponentiation of following: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x =4;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y= 5;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1" name="Google Shape;221;p46"/>
          <p:cNvSpPr txBox="1"/>
          <p:nvPr>
            <p:ph type="title"/>
          </p:nvPr>
        </p:nvSpPr>
        <p:spPr>
          <a:xfrm>
            <a:off x="684475" y="465125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938500" y="1456650"/>
            <a:ext cx="4717200" cy="29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What are operators and operand?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List of arithmetic operator.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Each arithmetic operator in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detail with examples.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Assignment.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737575" y="475175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938500" y="1386425"/>
            <a:ext cx="4978500" cy="30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Symbol that usually represents an action or a process.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10 + 20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+ is an operator and 10 and 20 are     operands.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Operators: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1305975" y="1526975"/>
            <a:ext cx="4320300" cy="24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Arithmetic operators.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Assignment operator.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Logical operators.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Comparison operators.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Conditional operator.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516575" y="424925"/>
            <a:ext cx="57357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 Five types of operators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type="title"/>
          </p:nvPr>
        </p:nvSpPr>
        <p:spPr>
          <a:xfrm>
            <a:off x="550575" y="401925"/>
            <a:ext cx="5735700" cy="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Types of Arithmetic Operators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graphicFrame>
        <p:nvGraphicFramePr>
          <p:cNvPr id="185" name="Google Shape;185;p40"/>
          <p:cNvGraphicFramePr/>
          <p:nvPr/>
        </p:nvGraphicFramePr>
        <p:xfrm>
          <a:off x="744125" y="122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{C51817C0-9316-4B88-9058-169D932778DF}</a:tableStyleId>
              </a:tblPr>
              <a:tblGrid>
                <a:gridCol w="2033075"/>
                <a:gridCol w="2033075"/>
              </a:tblGrid>
              <a:tr h="771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        Operator</a:t>
                      </a:r>
                      <a:endParaRPr sz="15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Description</a:t>
                      </a:r>
                      <a:endParaRPr sz="15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</a:tr>
              <a:tr h="771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+</a:t>
                      </a:r>
                      <a:endParaRPr sz="15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Addition</a:t>
                      </a:r>
                      <a:endParaRPr sz="15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</a:tr>
              <a:tr h="771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_</a:t>
                      </a:r>
                      <a:endParaRPr sz="15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Subtraction</a:t>
                      </a:r>
                      <a:endParaRPr sz="15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</a:tr>
              <a:tr h="771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*</a:t>
                      </a:r>
                      <a:endParaRPr sz="15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Multiplication</a:t>
                      </a:r>
                      <a:endParaRPr sz="15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0" name="Google Shape;190;p41"/>
          <p:cNvGraphicFramePr/>
          <p:nvPr/>
        </p:nvGraphicFramePr>
        <p:xfrm>
          <a:off x="1014475" y="1186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{C51817C0-9316-4B88-9058-169D932778DF}</a:tableStyleId>
              </a:tblPr>
              <a:tblGrid>
                <a:gridCol w="2082650"/>
                <a:gridCol w="2082650"/>
              </a:tblGrid>
              <a:tr h="578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**</a:t>
                      </a:r>
                      <a:endParaRPr sz="15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Exponentiation</a:t>
                      </a:r>
                      <a:endParaRPr sz="15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</a:tr>
              <a:tr h="578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/</a:t>
                      </a:r>
                      <a:endParaRPr sz="15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Division</a:t>
                      </a:r>
                      <a:endParaRPr sz="15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</a:tr>
              <a:tr h="605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%</a:t>
                      </a:r>
                      <a:endParaRPr sz="15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Modulus</a:t>
                      </a:r>
                      <a:endParaRPr sz="15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</a:tr>
              <a:tr h="578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++</a:t>
                      </a:r>
                      <a:endParaRPr sz="15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Increment</a:t>
                      </a:r>
                      <a:endParaRPr sz="15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</a:tr>
              <a:tr h="578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--</a:t>
                      </a:r>
                      <a:endParaRPr sz="15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Decrement</a:t>
                      </a:r>
                      <a:endParaRPr sz="15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91" name="Google Shape;191;p41"/>
          <p:cNvSpPr txBox="1"/>
          <p:nvPr>
            <p:ph type="title"/>
          </p:nvPr>
        </p:nvSpPr>
        <p:spPr>
          <a:xfrm>
            <a:off x="550575" y="401925"/>
            <a:ext cx="57357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Types of Arithmetic Operators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idx="1" type="body"/>
          </p:nvPr>
        </p:nvSpPr>
        <p:spPr>
          <a:xfrm>
            <a:off x="813725" y="1225600"/>
            <a:ext cx="5424900" cy="29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/>
              <a:t>Addition operator: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Sum of two or more numerical values.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/>
              <a:t>Subtraction</a:t>
            </a:r>
            <a:r>
              <a:rPr b="1" i="1" lang="en-GB" sz="1800"/>
              <a:t> operator: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Used for the subtraction of two numbers or subtraction of the variables holding those numbers.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7" name="Google Shape;197;p42"/>
          <p:cNvSpPr txBox="1"/>
          <p:nvPr>
            <p:ph type="title"/>
          </p:nvPr>
        </p:nvSpPr>
        <p:spPr>
          <a:xfrm>
            <a:off x="550575" y="401925"/>
            <a:ext cx="57357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Types of Arithmetic Operators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idx="1" type="body"/>
          </p:nvPr>
        </p:nvSpPr>
        <p:spPr>
          <a:xfrm>
            <a:off x="938500" y="1105050"/>
            <a:ext cx="5347800" cy="33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/>
              <a:t>Multiplication Operator: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Used for the Multiplication of two numbers or subtraction of the variables holding those numbers.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/>
              <a:t>Exponentiation operator: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The exponentiation operator raises the first operand to the power of the second operand.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3" name="Google Shape;203;p43"/>
          <p:cNvSpPr txBox="1"/>
          <p:nvPr>
            <p:ph type="title"/>
          </p:nvPr>
        </p:nvSpPr>
        <p:spPr>
          <a:xfrm>
            <a:off x="550575" y="401925"/>
            <a:ext cx="57357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Types of Arithmetic Operators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4"/>
          <p:cNvSpPr txBox="1"/>
          <p:nvPr>
            <p:ph idx="1" type="body"/>
          </p:nvPr>
        </p:nvSpPr>
        <p:spPr>
          <a:xfrm>
            <a:off x="938500" y="1105050"/>
            <a:ext cx="5347800" cy="33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/>
              <a:t>Division operator</a:t>
            </a:r>
            <a:r>
              <a:rPr b="1" i="1" lang="en-GB" sz="1800"/>
              <a:t>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Division operator is used for the subtraction of two numbers or Division of the variables holding those numbers.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/>
              <a:t>Modulus </a:t>
            </a:r>
            <a:r>
              <a:rPr b="1" i="1" lang="en-GB" sz="1800"/>
              <a:t>operator: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Divides the two operands with each other and tells you how much is leftover afterwards.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9" name="Google Shape;209;p44"/>
          <p:cNvSpPr txBox="1"/>
          <p:nvPr>
            <p:ph type="title"/>
          </p:nvPr>
        </p:nvSpPr>
        <p:spPr>
          <a:xfrm>
            <a:off x="550575" y="401925"/>
            <a:ext cx="57357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Types of Arithmetic Operators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